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80717A8-5994-4637-86BA-E6019ACF0B1E}" type="datetimeFigureOut">
              <a:rPr lang="es-BO" smtClean="0"/>
              <a:pPr/>
              <a:t>23/02/2014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FF91629-DAA9-47FD-853E-A5F3B6A22B0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4.gi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C:\Users\DANIEL\Downloads\Origen%20del%20Universo.mp4" TargetMode="Externa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BO" sz="5400" b="1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Objetivo holístico</a:t>
            </a:r>
            <a:endParaRPr lang="es-BO" sz="5400" b="1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7924800" cy="4114800"/>
          </a:xfrm>
        </p:spPr>
        <p:txBody>
          <a:bodyPr>
            <a:normAutofit/>
          </a:bodyPr>
          <a:lstStyle/>
          <a:p>
            <a:pPr algn="just"/>
            <a:r>
              <a:rPr lang="es-BO" sz="3600" dirty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Identificamos las características de los componentes del universo (Saber)</a:t>
            </a:r>
            <a:r>
              <a:rPr lang="es-BO" sz="3600" dirty="0">
                <a:latin typeface="Aparajita" pitchFamily="34" charset="0"/>
                <a:cs typeface="Aparajita" pitchFamily="34" charset="0"/>
              </a:rPr>
              <a:t>, mediante la realización de gráficos (Hacer), </a:t>
            </a:r>
            <a:r>
              <a:rPr lang="es-BO" sz="3600" dirty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asumiendo actitudes de respeto y participación activa (Ser), </a:t>
            </a:r>
            <a:r>
              <a:rPr lang="es-BO" sz="3600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para la preservación del planeta como parte del universo (Decidir).</a:t>
            </a:r>
          </a:p>
        </p:txBody>
      </p:sp>
    </p:spTree>
    <p:extLst>
      <p:ext uri="{BB962C8B-B14F-4D97-AF65-F5344CB8AC3E}">
        <p14:creationId xmlns:p14="http://schemas.microsoft.com/office/powerpoint/2010/main" val="19650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NES PARA ELABORACION TEMAS\galaxias-irregula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286676" cy="40845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.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42910" y="5214950"/>
            <a:ext cx="7924800" cy="1071554"/>
          </a:xfrm>
        </p:spPr>
        <p:txBody>
          <a:bodyPr>
            <a:normAutofit/>
          </a:bodyPr>
          <a:lstStyle/>
          <a:p>
            <a:r>
              <a:rPr lang="es-BO" sz="2400" dirty="0" smtClean="0">
                <a:solidFill>
                  <a:srgbClr val="FFFF00"/>
                </a:solidFill>
              </a:rPr>
              <a:t>Tienen la forma de un disco, contienen estrellas jóvenes, gas y polvo; están situadas cerca de las galaxias mas grandes.</a:t>
            </a:r>
            <a:endParaRPr lang="es-BO" sz="2400" dirty="0">
              <a:solidFill>
                <a:srgbClr val="FFFF00"/>
              </a:solidFill>
            </a:endParaRP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GALAXIAS IRREGULARES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75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AGENES PARA ELABORACION TEMAS\via_lact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1170100"/>
            <a:ext cx="5367996" cy="333047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.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00034" y="4000480"/>
            <a:ext cx="8215370" cy="2857520"/>
          </a:xfrm>
        </p:spPr>
        <p:txBody>
          <a:bodyPr>
            <a:normAutofit/>
          </a:bodyPr>
          <a:lstStyle/>
          <a:p>
            <a:pPr algn="just"/>
            <a:r>
              <a:rPr lang="es-BO" sz="2400" dirty="0" smtClean="0">
                <a:solidFill>
                  <a:srgbClr val="FFFF00"/>
                </a:solidFill>
              </a:rPr>
              <a:t>La galaxia a la cual pertenecemos se llama Vía Láctea, es de forma espiral y nuestro sistemas solar se encuentra en uno de sus “brazos”, denominado el “Brazo de Orión” a una distancia de 30 mil años luz del centro de la galaxias.</a:t>
            </a:r>
          </a:p>
          <a:p>
            <a:pPr algn="just"/>
            <a:r>
              <a:rPr lang="es-BO" sz="2400" dirty="0" smtClean="0">
                <a:solidFill>
                  <a:srgbClr val="FFFF00"/>
                </a:solidFill>
              </a:rPr>
              <a:t>Tiene un diámetro de 100 mil años luz y se compone de unos 200 mil millones de estrellas y realiza un movimiento de traslación de oeste a este en un tiempo aprox. de 225 millones de años.</a:t>
            </a:r>
            <a:endParaRPr lang="es-BO" sz="2400" dirty="0">
              <a:solidFill>
                <a:srgbClr val="FFFF00"/>
              </a:solidFill>
            </a:endParaRP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Nuestra Vía Láctea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D:\IMAGENES PARA ELABORACION TEMAS\Via-lacte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30642" y="27860796"/>
            <a:ext cx="12858750" cy="32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5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MAGENES PARA ELABORACION TEMAS\estrel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997252"/>
            <a:ext cx="7572428" cy="545214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.</a:t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b="1" dirty="0" smtClean="0"/>
              <a:t> </a:t>
            </a: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endParaRPr lang="es-BO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28597" y="3857604"/>
            <a:ext cx="8143932" cy="3000396"/>
          </a:xfrm>
        </p:spPr>
        <p:txBody>
          <a:bodyPr>
            <a:normAutofit/>
          </a:bodyPr>
          <a:lstStyle/>
          <a:p>
            <a:pPr lvl="0" algn="ctr"/>
            <a:r>
              <a:rPr lang="es-BO" sz="2400" b="1" dirty="0" smtClean="0">
                <a:solidFill>
                  <a:srgbClr val="FFFF00"/>
                </a:solidFill>
              </a:rPr>
              <a:t>Son astros cuyos componentes principales son el Hidrógeno y el Helio. Emiten radiaciones, luz y calor como resultados de las reacciones nucleares en su interior. Las estrellas varían en tamaño, brillo y temperatura superficial, al observarlas se distinguen diferencias en el color de la luz que emiten.</a:t>
            </a:r>
          </a:p>
          <a:p>
            <a:endParaRPr lang="es-BO" sz="2000" dirty="0"/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274638"/>
            <a:ext cx="7924800" cy="18684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CUERPOS LUMINOSOS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LAS ESTRELLAS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60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IMAGENES PARA ELABORACION TEMAS\CONSTELACION AUSTRAL DEL PA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06" y="214290"/>
            <a:ext cx="2071694" cy="2071694"/>
          </a:xfrm>
          <a:prstGeom prst="rect">
            <a:avLst/>
          </a:prstGeom>
          <a:noFill/>
        </p:spPr>
      </p:pic>
      <p:pic>
        <p:nvPicPr>
          <p:cNvPr id="8" name="Picture 2" descr="D:\IMAGENES PARA ELABORACION TEMAS\pegas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14554"/>
            <a:ext cx="2928958" cy="2343166"/>
          </a:xfrm>
          <a:prstGeom prst="rect">
            <a:avLst/>
          </a:prstGeom>
          <a:noFill/>
        </p:spPr>
      </p:pic>
      <p:pic>
        <p:nvPicPr>
          <p:cNvPr id="7171" name="Picture 3" descr="D:\IMAGENES PARA ELABORACION TEMAS\1 Cruz_del_S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2071702" cy="279679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.</a:t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b="1" dirty="0" smtClean="0"/>
              <a:t> </a:t>
            </a: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endParaRPr lang="es-BO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28596" y="3714752"/>
            <a:ext cx="8143932" cy="3000396"/>
          </a:xfrm>
        </p:spPr>
        <p:txBody>
          <a:bodyPr>
            <a:normAutofit/>
          </a:bodyPr>
          <a:lstStyle/>
          <a:p>
            <a:pPr lvl="0" algn="ctr"/>
            <a:r>
              <a:rPr lang="es-BO" sz="2000" dirty="0" smtClean="0">
                <a:solidFill>
                  <a:srgbClr val="FFFF00"/>
                </a:solidFill>
              </a:rPr>
              <a:t>Son agrupaciones de estrellas que forman figuras de animales (Zoomorfas), personas (personas) y también objetos.</a:t>
            </a:r>
          </a:p>
          <a:p>
            <a:pPr lvl="0"/>
            <a:r>
              <a:rPr lang="es-BO" sz="2000" dirty="0" smtClean="0">
                <a:solidFill>
                  <a:srgbClr val="FFFF00"/>
                </a:solidFill>
              </a:rPr>
              <a:t>Australes: Ej. : La Cruz del Sur, Orión, Hidra, etc.</a:t>
            </a:r>
          </a:p>
          <a:p>
            <a:pPr lvl="0"/>
            <a:r>
              <a:rPr lang="es-BO" sz="2000" dirty="0" smtClean="0">
                <a:solidFill>
                  <a:srgbClr val="FFFF00"/>
                </a:solidFill>
              </a:rPr>
              <a:t>Boreales: Ej. : Osa Mayor, Osa Menor, Dragón</a:t>
            </a:r>
          </a:p>
          <a:p>
            <a:r>
              <a:rPr lang="es-BO" sz="2000" dirty="0" smtClean="0">
                <a:solidFill>
                  <a:srgbClr val="FFFF00"/>
                </a:solidFill>
              </a:rPr>
              <a:t>Zodiacales: Ej.: Aries, Tauro, Sagitario </a:t>
            </a:r>
            <a:endParaRPr lang="es-BO" sz="2000" dirty="0">
              <a:solidFill>
                <a:srgbClr val="FFFF00"/>
              </a:solidFill>
            </a:endParaRP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274638"/>
            <a:ext cx="7924800" cy="1439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CUERPOS LUMINOSOS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LAS</a:t>
            </a:r>
            <a:r>
              <a:rPr kumimoji="0" lang="es-BO" sz="48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CONSTELACIONES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D:\IMAGENES PARA ELABORACION TEMAS\zodia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214554"/>
            <a:ext cx="3786214" cy="261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0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AGENES PARA ELABORACION TEMAS\COME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00570"/>
            <a:ext cx="3234471" cy="1557338"/>
          </a:xfrm>
          <a:prstGeom prst="rect">
            <a:avLst/>
          </a:prstGeom>
          <a:noFill/>
        </p:spPr>
      </p:pic>
      <p:pic>
        <p:nvPicPr>
          <p:cNvPr id="1027" name="Picture 3" descr="D:\IMAGENES PARA ELABORACION TEMAS\hal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5770379" cy="2751880"/>
          </a:xfrm>
          <a:prstGeom prst="rect">
            <a:avLst/>
          </a:prstGeom>
          <a:noFill/>
        </p:spPr>
      </p:pic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79511" y="3789040"/>
            <a:ext cx="8712089" cy="2643190"/>
          </a:xfrm>
        </p:spPr>
        <p:txBody>
          <a:bodyPr>
            <a:noAutofit/>
          </a:bodyPr>
          <a:lstStyle/>
          <a:p>
            <a:pPr lvl="0"/>
            <a:r>
              <a:rPr lang="es-BO" sz="2000" dirty="0">
                <a:solidFill>
                  <a:srgbClr val="FFFF00"/>
                </a:solidFill>
              </a:rPr>
              <a:t>S</a:t>
            </a:r>
            <a:r>
              <a:rPr lang="es-BO" sz="2000" dirty="0" smtClean="0">
                <a:solidFill>
                  <a:srgbClr val="FFFF00"/>
                </a:solidFill>
              </a:rPr>
              <a:t>on cuerpos luminosos formados por hielo y roca, que emiten gases y polvo por efecto de radiación solar y giran alrededor del sol en forma elíptica y excéntrica.</a:t>
            </a:r>
          </a:p>
          <a:p>
            <a:r>
              <a:rPr lang="es-BO" sz="2000" dirty="0" smtClean="0">
                <a:solidFill>
                  <a:srgbClr val="FFFF00"/>
                </a:solidFill>
              </a:rPr>
              <a:t>En un cometa se distinguen las </a:t>
            </a:r>
            <a:r>
              <a:rPr lang="es-BO" sz="2000" dirty="0" err="1" smtClean="0">
                <a:solidFill>
                  <a:srgbClr val="FFFF00"/>
                </a:solidFill>
              </a:rPr>
              <a:t>Sgtes</a:t>
            </a:r>
            <a:r>
              <a:rPr lang="es-BO" sz="2000" dirty="0" smtClean="0">
                <a:solidFill>
                  <a:srgbClr val="FFFF00"/>
                </a:solidFill>
              </a:rPr>
              <a:t>. partes:</a:t>
            </a:r>
          </a:p>
          <a:p>
            <a:r>
              <a:rPr lang="es-BO" sz="2000" dirty="0" smtClean="0">
                <a:solidFill>
                  <a:srgbClr val="FFFF00"/>
                </a:solidFill>
              </a:rPr>
              <a:t>_ Un Núcleo: es la parte central de gran luminosidad.</a:t>
            </a:r>
          </a:p>
          <a:p>
            <a:r>
              <a:rPr lang="es-BO" sz="2000" dirty="0" smtClean="0">
                <a:solidFill>
                  <a:srgbClr val="FFFF00"/>
                </a:solidFill>
              </a:rPr>
              <a:t>_ La Cabellera: es la </a:t>
            </a:r>
            <a:r>
              <a:rPr lang="es-BO" sz="2000" dirty="0" err="1" smtClean="0">
                <a:solidFill>
                  <a:srgbClr val="FFFF00"/>
                </a:solidFill>
              </a:rPr>
              <a:t>la</a:t>
            </a:r>
            <a:r>
              <a:rPr lang="es-BO" sz="2000" dirty="0" smtClean="0">
                <a:solidFill>
                  <a:srgbClr val="FFFF00"/>
                </a:solidFill>
              </a:rPr>
              <a:t> aureola luminosa</a:t>
            </a:r>
          </a:p>
          <a:p>
            <a:r>
              <a:rPr lang="es-BO" sz="2000" dirty="0" smtClean="0">
                <a:solidFill>
                  <a:srgbClr val="FFFF00"/>
                </a:solidFill>
              </a:rPr>
              <a:t>_ Una Cola: que arrastrado por el viento solar alcanza entre 30 y 100 millones de Km.</a:t>
            </a:r>
          </a:p>
          <a:p>
            <a:endParaRPr lang="es-BO" sz="2000" dirty="0">
              <a:solidFill>
                <a:srgbClr val="FFFF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274638"/>
            <a:ext cx="7924800" cy="1439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CUERPOS LUMINOSOS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LOS</a:t>
            </a:r>
            <a:r>
              <a:rPr kumimoji="0" lang="es-BO" sz="48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COMETAS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 descr="D:\IMAGENES PARA ELABORACION TEMAS\COME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500174"/>
            <a:ext cx="2390775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6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MAGENES PARA ELABORACION TEMAS\cinturon astero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4978670" cy="3509962"/>
          </a:xfrm>
          <a:prstGeom prst="rect">
            <a:avLst/>
          </a:prstGeom>
          <a:noFill/>
        </p:spPr>
      </p:pic>
      <p:pic>
        <p:nvPicPr>
          <p:cNvPr id="8" name="7 Imagen" descr="D:\IMAGENES PARA ELABORACION TEMAS\asteroids_comet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79512" y="5429264"/>
            <a:ext cx="8784976" cy="1214430"/>
          </a:xfrm>
        </p:spPr>
        <p:txBody>
          <a:bodyPr>
            <a:noAutofit/>
          </a:bodyPr>
          <a:lstStyle/>
          <a:p>
            <a:r>
              <a:rPr lang="es-BO" sz="2000" dirty="0" smtClean="0">
                <a:solidFill>
                  <a:srgbClr val="FFFF00"/>
                </a:solidFill>
              </a:rPr>
              <a:t>Son cuerpos rocosos que resultaron de una gran explosión de antiguos planetas; tienen formas muy irregulares y son numerosos. Entre Marte y Júpiter se encuentra el cinturón de </a:t>
            </a:r>
            <a:r>
              <a:rPr lang="es-BO" sz="2000" dirty="0" err="1" smtClean="0">
                <a:solidFill>
                  <a:srgbClr val="FFFF00"/>
                </a:solidFill>
              </a:rPr>
              <a:t>asteriodes</a:t>
            </a:r>
            <a:r>
              <a:rPr lang="es-BO" sz="2000" dirty="0" smtClean="0">
                <a:solidFill>
                  <a:srgbClr val="FFFF00"/>
                </a:solidFill>
              </a:rPr>
              <a:t> donde giran cerca de 30000 asteroides</a:t>
            </a:r>
            <a:endParaRPr lang="es-BO" sz="2000" dirty="0">
              <a:solidFill>
                <a:srgbClr val="FFFF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274638"/>
            <a:ext cx="7924800" cy="1439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CUERPOS SIN LUZ PROPIA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LOS</a:t>
            </a:r>
            <a:r>
              <a:rPr kumimoji="0" lang="es-BO" sz="48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ASTEROIDES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6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IMAGENES PARA ELABORACION TEMAS\meteori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7336308" cy="2571768"/>
          </a:xfrm>
          <a:prstGeom prst="rect">
            <a:avLst/>
          </a:prstGeom>
          <a:noFill/>
        </p:spPr>
      </p:pic>
      <p:pic>
        <p:nvPicPr>
          <p:cNvPr id="10242" name="Picture 2" descr="D:\IMAGENES PARA ELABORACION TEMAS\IMPACTO METEORI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1480"/>
            <a:ext cx="2438400" cy="2462213"/>
          </a:xfrm>
          <a:prstGeom prst="rect">
            <a:avLst/>
          </a:prstGeom>
          <a:noFill/>
        </p:spPr>
      </p:pic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28249" y="5286388"/>
            <a:ext cx="9115751" cy="1357306"/>
          </a:xfrm>
        </p:spPr>
        <p:txBody>
          <a:bodyPr/>
          <a:lstStyle/>
          <a:p>
            <a:r>
              <a:rPr lang="es-BO" sz="2000" dirty="0" smtClean="0">
                <a:solidFill>
                  <a:srgbClr val="FFFF00"/>
                </a:solidFill>
              </a:rPr>
              <a:t>Conocidos también con el nombre de </a:t>
            </a:r>
            <a:r>
              <a:rPr lang="es-BO" sz="2000" dirty="0" err="1" smtClean="0">
                <a:solidFill>
                  <a:srgbClr val="FFFF00"/>
                </a:solidFill>
              </a:rPr>
              <a:t>meteoroides</a:t>
            </a:r>
            <a:r>
              <a:rPr lang="es-BO" sz="2000" dirty="0" smtClean="0">
                <a:solidFill>
                  <a:srgbClr val="FFFF00"/>
                </a:solidFill>
              </a:rPr>
              <a:t>, aerolitos o estrellas fugaces, son cuerpos que proceden del espacio como producto de la desintegración de cometas y astros; caen constantemente a la Tierra con gran velocidad, convertidos en objetos incandescentes</a:t>
            </a:r>
            <a:r>
              <a:rPr lang="es-BO" dirty="0" smtClean="0">
                <a:solidFill>
                  <a:srgbClr val="FFFF00"/>
                </a:solidFill>
              </a:rPr>
              <a:t>.</a:t>
            </a:r>
            <a:endParaRPr lang="es-BO" dirty="0">
              <a:solidFill>
                <a:srgbClr val="FFFF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274638"/>
            <a:ext cx="7924800" cy="1439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CUERPOS SIN LUZ PROPIA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LOS</a:t>
            </a:r>
            <a:r>
              <a:rPr lang="es-BO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 METEORITOS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6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IMAGENES PARA ELABORACION TEMAS\jupiter Y SUS SATEL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786346" cy="4786346"/>
          </a:xfrm>
          <a:prstGeom prst="rect">
            <a:avLst/>
          </a:prstGeom>
          <a:noFill/>
        </p:spPr>
      </p:pic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571472" y="5286388"/>
            <a:ext cx="7924800" cy="1357306"/>
          </a:xfrm>
        </p:spPr>
        <p:txBody>
          <a:bodyPr>
            <a:normAutofit/>
          </a:bodyPr>
          <a:lstStyle/>
          <a:p>
            <a:r>
              <a:rPr lang="es-BO" sz="2800" dirty="0" smtClean="0">
                <a:solidFill>
                  <a:srgbClr val="FFFF00"/>
                </a:solidFill>
              </a:rPr>
              <a:t>Son cuerpos desprovistos de luz propia y que brillan por reflejo de la luz solar</a:t>
            </a:r>
            <a:endParaRPr lang="es-BO" sz="2800" dirty="0">
              <a:solidFill>
                <a:srgbClr val="FFFF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274638"/>
            <a:ext cx="7924800" cy="1439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+mj-lt"/>
                <a:ea typeface="+mj-ea"/>
                <a:cs typeface="+mj-cs"/>
              </a:rPr>
              <a:t>CUERPOS SIN LUZ PROPIA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0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LOS</a:t>
            </a:r>
            <a:r>
              <a:rPr kumimoji="0" lang="es-BO" sz="40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PLANETAS Y SUS SATÉLITES</a:t>
            </a:r>
            <a:endParaRPr kumimoji="0" lang="es-BO" sz="40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D:\IMAGENES PARA ELABORACION TEMAS\LA TIERRA Y LA LU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143116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6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iceo Gran Chaco\Temas\3º de secundaria\Imagenes\Big b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78665"/>
            <a:ext cx="5231459" cy="347933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640960" cy="249718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BO" sz="4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El universo y sus componentes</a:t>
            </a:r>
            <a:endParaRPr lang="es-BO" sz="48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9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Liceo Gran Chaco\Temas\3º de secundaria\Imagenes\426-0-125-16057-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676650"/>
            <a:ext cx="4476750" cy="31813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Botón de acción: Hacia delante o Siguiente">
            <a:hlinkClick r:id="rId5" action="ppaction://program" highlightClick="1"/>
          </p:cNvPr>
          <p:cNvSpPr/>
          <p:nvPr/>
        </p:nvSpPr>
        <p:spPr>
          <a:xfrm>
            <a:off x="8604448" y="6309320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062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BO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TEORÍAS </a:t>
            </a:r>
            <a:r>
              <a:rPr lang="es-BO" sz="36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SOBRE EL ORIGEN DEL </a:t>
            </a:r>
            <a:r>
              <a:rPr lang="es-BO" sz="36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UNIVERSO</a:t>
            </a:r>
            <a:endParaRPr lang="es-BO" sz="36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1916832"/>
            <a:ext cx="8964488" cy="493953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570912" cy="2901814"/>
          </a:xfrm>
        </p:spPr>
        <p:txBody>
          <a:bodyPr>
            <a:normAutofit/>
          </a:bodyPr>
          <a:lstStyle/>
          <a:p>
            <a:pPr algn="just"/>
            <a:r>
              <a:rPr lang="es-BO" sz="2400" dirty="0">
                <a:solidFill>
                  <a:srgbClr val="FFC000"/>
                </a:solidFill>
              </a:rPr>
              <a:t>Existe una variedad de planteamientos se han formulado para encontrar una explicación sobre el origen del universo</a:t>
            </a:r>
            <a:r>
              <a:rPr lang="es-BO" sz="2400" dirty="0" smtClean="0">
                <a:solidFill>
                  <a:srgbClr val="FFC000"/>
                </a:solidFill>
              </a:rPr>
              <a:t>. Entre ellas podemos citar a: </a:t>
            </a:r>
          </a:p>
          <a:p>
            <a:pPr algn="just"/>
            <a:r>
              <a:rPr lang="es-BO" sz="2400" dirty="0" smtClean="0"/>
              <a:t>Teoría del Universo Pulsante. (expansión y contracción)</a:t>
            </a:r>
          </a:p>
          <a:p>
            <a:pPr algn="just"/>
            <a:r>
              <a:rPr lang="es-BO" sz="2400" dirty="0" smtClean="0"/>
              <a:t>Teoría Estacionaria.            (ni principio ni fin, siempre existió tal cual)</a:t>
            </a:r>
          </a:p>
          <a:p>
            <a:pPr algn="just"/>
            <a:r>
              <a:rPr lang="es-BO" sz="2400" dirty="0" smtClean="0"/>
              <a:t>Teoría del Big </a:t>
            </a:r>
            <a:r>
              <a:rPr lang="es-BO" sz="2400" dirty="0" err="1" smtClean="0"/>
              <a:t>Bang</a:t>
            </a: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19432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29622"/>
            <a:ext cx="7924800" cy="76380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BO" sz="4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TEORÍA DEL BIG BANG </a:t>
            </a:r>
            <a:endParaRPr lang="es-BO" sz="44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D:\Liceo Gran Chaco\Temas\3º de secundaria\Imagenes\Big b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07260"/>
            <a:ext cx="6000750" cy="39909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8249" y="1124744"/>
            <a:ext cx="5787034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es-BO" sz="2400" dirty="0" smtClean="0">
                <a:solidFill>
                  <a:srgbClr val="FFFF00"/>
                </a:solidFill>
              </a:rPr>
              <a:t>La </a:t>
            </a:r>
            <a:r>
              <a:rPr lang="es-BO" sz="2400" dirty="0">
                <a:solidFill>
                  <a:srgbClr val="FFFF00"/>
                </a:solidFill>
              </a:rPr>
              <a:t>teoría de la gran explosión, mejor conocida como la teoría del Big </a:t>
            </a:r>
            <a:r>
              <a:rPr lang="es-BO" sz="2400" dirty="0" err="1">
                <a:solidFill>
                  <a:srgbClr val="FFFF00"/>
                </a:solidFill>
              </a:rPr>
              <a:t>Bang</a:t>
            </a:r>
            <a:r>
              <a:rPr lang="es-BO" sz="2400" dirty="0">
                <a:solidFill>
                  <a:srgbClr val="FFFF00"/>
                </a:solidFill>
              </a:rPr>
              <a:t>, es la más popular y aceptada en la actualidad. Esta teoría, supone que hace 14.000  ó 15.000 millones de años, toda la materia del Universo (lo cual incluye al Universo mismo) estaba concentrada en una zona extraordinariamente pequeña, hasta que explotó en un violento evento a partir del cual comenzó a expandirse.</a:t>
            </a:r>
          </a:p>
          <a:p>
            <a:pPr algn="just"/>
            <a:r>
              <a:rPr lang="es-BO" sz="2400" dirty="0">
                <a:solidFill>
                  <a:srgbClr val="FFFF00"/>
                </a:solidFill>
              </a:rPr>
              <a:t>Toda esa materia, comprimida y contenida en un único lugar, fue impulsada tras la explosión, comenzó a expandirse y a acumularse en diferentes partes. </a:t>
            </a: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383" y="144918"/>
            <a:ext cx="7924800" cy="76380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BO" sz="48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EL </a:t>
            </a:r>
            <a:r>
              <a:rPr lang="es-BO" sz="4800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UNIVERSO</a:t>
            </a:r>
          </a:p>
        </p:txBody>
      </p:sp>
      <p:pic>
        <p:nvPicPr>
          <p:cNvPr id="4098" name="Picture 2" descr="D:\Liceo Gran Chaco\Temas\3º de secundaria\Imagenes\orig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5" y="1772816"/>
            <a:ext cx="9159717" cy="465313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8249" y="980728"/>
            <a:ext cx="9008247" cy="4734272"/>
          </a:xfrm>
        </p:spPr>
        <p:txBody>
          <a:bodyPr>
            <a:normAutofit/>
          </a:bodyPr>
          <a:lstStyle/>
          <a:p>
            <a:pPr algn="just"/>
            <a:r>
              <a:rPr lang="es-BO" sz="2000" dirty="0">
                <a:solidFill>
                  <a:srgbClr val="FFFF00"/>
                </a:solidFill>
              </a:rPr>
              <a:t>Es un espacio infinito formado por un incalculable número de cuerpos cósmicos en constante movimiento, polvo cósmicos, nubes densas moleculares y gas interestelar, donde existen miles y millones de galaxias; (nuestra galaxia esta entre ellas y se llama vía láctea) integrado por el conjunto de estrellas visibles en el cielo; y esa galaxias cuentan con un sinfín de estrellas cósmicas. </a:t>
            </a: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Liceo Gran Chaco\Temas\3º de secundaria\Imagenes\canto-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362700" cy="286702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Liceo Gran Chaco\Temas\3º de secundaria\Imagenes\inflacion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" y="2775173"/>
            <a:ext cx="6000750" cy="41052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993129"/>
          </a:xfrm>
        </p:spPr>
        <p:txBody>
          <a:bodyPr/>
          <a:lstStyle/>
          <a:p>
            <a:r>
              <a:rPr lang="es-BO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COMPONENTES </a:t>
            </a:r>
            <a:r>
              <a:rPr lang="es-BO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DEL UNIVERSO</a:t>
            </a: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Liceo Gran Chaco\Temas\3º de secundaria\Imagene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13335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iceo Gran Chaco\Temas\3º de secundaria\Imagenes\inflaciona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285992"/>
            <a:ext cx="5429257" cy="371430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es-BO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GALAXIAS</a:t>
            </a:r>
            <a:endParaRPr lang="es-BO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/>
          <a:lstStyle/>
          <a:p>
            <a:pPr marL="0" indent="0" algn="just">
              <a:buNone/>
            </a:pPr>
            <a:r>
              <a:rPr lang="es-BO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Formadas </a:t>
            </a:r>
            <a:r>
              <a:rPr lang="es-BO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por decenas de miles de millones de estrellas que se encuentran a miles y millones de años </a:t>
            </a:r>
            <a:r>
              <a:rPr lang="es-BO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luz; </a:t>
            </a:r>
            <a:r>
              <a:rPr lang="es-BO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son elementos constituyentes básicos del universo.</a:t>
            </a:r>
          </a:p>
          <a:p>
            <a:pPr marL="0" indent="0" algn="just">
              <a:buNone/>
            </a:pPr>
            <a:r>
              <a:rPr lang="es-BO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 conoce cerca de 100 mil millones de galaxias unidas y separadas entre sí por fuerza de atracción y detracción gravitaría</a:t>
            </a:r>
            <a:r>
              <a:rPr lang="es-BO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BO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Las galaxias según su forma se </a:t>
            </a:r>
            <a:r>
              <a:rPr lang="es-BO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clasifican en:</a:t>
            </a:r>
          </a:p>
          <a:p>
            <a:pPr>
              <a:buFont typeface="Wingdings" pitchFamily="2" charset="2"/>
              <a:buChar char="ü"/>
            </a:pPr>
            <a:r>
              <a:rPr lang="es-BO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Galaxias Elípticas</a:t>
            </a:r>
            <a:endParaRPr lang="es-BO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BO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Galaxias </a:t>
            </a:r>
            <a:r>
              <a:rPr lang="es-BO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Espirales</a:t>
            </a:r>
            <a:endParaRPr lang="es-BO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BO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Galaxias </a:t>
            </a:r>
            <a:r>
              <a:rPr lang="es-BO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Irregulares</a:t>
            </a:r>
            <a:endParaRPr lang="es-BO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just">
              <a:buNone/>
            </a:pPr>
            <a:endParaRPr lang="es-BO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s-BO" dirty="0"/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IMAGENES PARA ELABORACION TEMAS\galaxia-eliptica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269163" cy="50883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.</a:t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b="1" dirty="0" smtClean="0"/>
              <a:t> </a:t>
            </a: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r>
              <a:rPr lang="es-BO" dirty="0" smtClean="0"/>
              <a:t/>
            </a:r>
            <a:br>
              <a:rPr lang="es-BO" dirty="0" smtClean="0"/>
            </a:br>
            <a:endParaRPr lang="es-BO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28596" y="3714752"/>
            <a:ext cx="8463884" cy="2928957"/>
          </a:xfrm>
        </p:spPr>
        <p:txBody>
          <a:bodyPr>
            <a:normAutofit/>
          </a:bodyPr>
          <a:lstStyle/>
          <a:p>
            <a:r>
              <a:rPr lang="es-BO" sz="2800" dirty="0">
                <a:solidFill>
                  <a:srgbClr val="FFFF00"/>
                </a:solidFill>
              </a:rPr>
              <a:t>E</a:t>
            </a:r>
            <a:r>
              <a:rPr lang="es-BO" sz="2800" dirty="0" smtClean="0">
                <a:solidFill>
                  <a:srgbClr val="FFFF00"/>
                </a:solidFill>
              </a:rPr>
              <a:t>stas galaxias están formadas generalmente por estrellas viejas, con poco polvo, gas y algunas estrellas en formación</a:t>
            </a:r>
            <a:endParaRPr lang="es-BO" sz="2800" dirty="0">
              <a:solidFill>
                <a:srgbClr val="FFFF00"/>
              </a:solidFill>
            </a:endParaRP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GALAXIAS ELÍPTICAS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60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:\IMAGENES PARA ELABORACION TEMAS\Via-lactea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05316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.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71472" y="5429264"/>
            <a:ext cx="7924800" cy="1000116"/>
          </a:xfrm>
        </p:spPr>
        <p:txBody>
          <a:bodyPr>
            <a:normAutofit/>
          </a:bodyPr>
          <a:lstStyle/>
          <a:p>
            <a:r>
              <a:rPr lang="es-BO" sz="2800" dirty="0" smtClean="0">
                <a:solidFill>
                  <a:srgbClr val="FFFF00"/>
                </a:solidFill>
              </a:rPr>
              <a:t>Conformadas por estrellas viejas y nuevas, mucho gas, polvo y nubes moleculares</a:t>
            </a:r>
            <a:endParaRPr lang="es-BO" sz="2800" dirty="0">
              <a:solidFill>
                <a:srgbClr val="FFFF00"/>
              </a:solidFill>
            </a:endParaRPr>
          </a:p>
        </p:txBody>
      </p:sp>
      <p:pic>
        <p:nvPicPr>
          <p:cNvPr id="4" name="Picture 5" descr="D:\Liceo Gran Chaco\Temas\3º de secundaria\Imagenes\nino-estudi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" y="0"/>
            <a:ext cx="1634590" cy="6538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GALAXIAS ESPIRALES</a:t>
            </a:r>
            <a:endParaRPr kumimoji="0" lang="es-BO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D:\IMAGENES PARA ELABORACION TEMAS\Via-lacte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0642" y="27860796"/>
            <a:ext cx="12858750" cy="32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5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340</TotalTime>
  <Words>829</Words>
  <Application>Microsoft Office PowerPoint</Application>
  <PresentationFormat>Presentación en pantalla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Horizonte</vt:lpstr>
      <vt:lpstr>Objetivo holístico</vt:lpstr>
      <vt:lpstr>El universo y sus componentes</vt:lpstr>
      <vt:lpstr>TEORÍAS SOBRE EL ORIGEN DEL UNIVERSO</vt:lpstr>
      <vt:lpstr>TEORÍA DEL BIG BANG </vt:lpstr>
      <vt:lpstr>EL UNIVERSO</vt:lpstr>
      <vt:lpstr>COMPONENTES DEL UNIVERSO</vt:lpstr>
      <vt:lpstr>GALAXIAS</vt:lpstr>
      <vt:lpstr>.                                    </vt:lpstr>
      <vt:lpstr>.</vt:lpstr>
      <vt:lpstr>.</vt:lpstr>
      <vt:lpstr>.</vt:lpstr>
      <vt:lpstr>.                                    </vt:lpstr>
      <vt:lpstr>.                                  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DANIEL</cp:lastModifiedBy>
  <cp:revision>30</cp:revision>
  <dcterms:created xsi:type="dcterms:W3CDTF">2014-02-16T01:40:59Z</dcterms:created>
  <dcterms:modified xsi:type="dcterms:W3CDTF">2014-02-24T04:16:00Z</dcterms:modified>
</cp:coreProperties>
</file>